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6" r:id="rId10"/>
    <p:sldId id="265" r:id="rId11"/>
    <p:sldId id="264" r:id="rId12"/>
    <p:sldId id="267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Wondeful country" initials="Wc" lastIdx="1" clrIdx="0">
    <p:extLst>
      <p:ext uri="{19B8F6BF-5375-455C-9EA6-DF929625EA0E}">
        <p15:presenceInfo xmlns:p15="http://schemas.microsoft.com/office/powerpoint/2012/main" userId="Wondeful country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86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commentAuthors" Target="commentAuthor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24.05.2022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24.05.2022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24.05.2022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24.05.2022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24.05.2022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24.05.2022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l="-16000" r="-1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24.05.2022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27584" y="404664"/>
            <a:ext cx="7484368" cy="1296144"/>
          </a:xfrm>
        </p:spPr>
        <p:txBody>
          <a:bodyPr>
            <a:normAutofit fontScale="90000"/>
          </a:bodyPr>
          <a:lstStyle/>
          <a:p>
            <a:r>
              <a:rPr lang="ru-RU" sz="3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МБДОУ Детский сад </a:t>
            </a:r>
            <a:br>
              <a:rPr lang="ru-RU" sz="3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«Чудесная страна»</a:t>
            </a:r>
            <a:b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971600" y="1988840"/>
            <a:ext cx="7488832" cy="1752600"/>
          </a:xfrm>
        </p:spPr>
        <p:txBody>
          <a:bodyPr>
            <a:noAutofit/>
          </a:bodyPr>
          <a:lstStyle/>
          <a:p>
            <a:r>
              <a:rPr lang="ru-RU" sz="3600" b="1" i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«Моделирование коммуникативных процессов между детьми раннего дошкольного возраста»</a:t>
            </a:r>
          </a:p>
        </p:txBody>
      </p:sp>
      <p:sp>
        <p:nvSpPr>
          <p:cNvPr id="4" name="Подзаголовок 2"/>
          <p:cNvSpPr txBox="1">
            <a:spLocks/>
          </p:cNvSpPr>
          <p:nvPr/>
        </p:nvSpPr>
        <p:spPr>
          <a:xfrm>
            <a:off x="4139952" y="4365104"/>
            <a:ext cx="4464496" cy="128532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ru-RU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Подготовила воспитатель:</a:t>
            </a:r>
          </a:p>
          <a:p>
            <a:pPr algn="r"/>
            <a:r>
              <a:rPr lang="ru-RU" sz="2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Гализина</a:t>
            </a:r>
            <a:r>
              <a:rPr lang="ru-RU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Д.В.</a:t>
            </a:r>
          </a:p>
          <a:p>
            <a:pPr algn="r"/>
            <a:endParaRPr lang="ru-RU" b="1" i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96961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8F110B8-DC49-4F41-A1E3-57362CF64E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>
            <a:noAutofit/>
          </a:bodyPr>
          <a:lstStyle/>
          <a:p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Сюжетно – ролевые игры</a:t>
            </a:r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57E1882E-C3E3-4F0B-A937-84DE43A970D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95" t="6119" r="7807" b="10568"/>
          <a:stretch/>
        </p:blipFill>
        <p:spPr>
          <a:xfrm>
            <a:off x="3707904" y="974707"/>
            <a:ext cx="4896544" cy="2622586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AFFC698D-386D-4E72-A651-BA0BCBFA3A7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537" y="1006843"/>
            <a:ext cx="3079353" cy="5478915"/>
          </a:xfrm>
          <a:prstGeom prst="rect">
            <a:avLst/>
          </a:prstGeom>
        </p:spPr>
      </p:pic>
      <p:pic>
        <p:nvPicPr>
          <p:cNvPr id="17" name="Объект 16">
            <a:extLst>
              <a:ext uri="{FF2B5EF4-FFF2-40B4-BE49-F238E27FC236}">
                <a16:creationId xmlns:a16="http://schemas.microsoft.com/office/drawing/2014/main" id="{2875FFD4-6AA6-4F06-91BF-EE41ED62BC0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323" r="3754" b="6900"/>
          <a:stretch/>
        </p:blipFill>
        <p:spPr>
          <a:xfrm>
            <a:off x="4616499" y="3401990"/>
            <a:ext cx="3079353" cy="3384376"/>
          </a:xfrm>
        </p:spPr>
      </p:pic>
    </p:spTree>
    <p:extLst>
      <p:ext uri="{BB962C8B-B14F-4D97-AF65-F5344CB8AC3E}">
        <p14:creationId xmlns:p14="http://schemas.microsoft.com/office/powerpoint/2010/main" val="71008855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1DC4468-E967-4538-BDDC-A2605AAB4E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окончании изучения темы получила следующие результаты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07A6650-9020-4073-A021-BF7A1DE031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5886" y="2023119"/>
            <a:ext cx="8229600" cy="4525963"/>
          </a:xfrm>
        </p:spPr>
        <p:txBody>
          <a:bodyPr>
            <a:normAutofit/>
          </a:bodyPr>
          <a:lstStyle/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Повышение педагогического мастерства в разработке и применении на практике данной темы.</a:t>
            </a: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Содействие лучшему пониманию сущности вопроса.</a:t>
            </a: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Создание благоприятных условий для развития коммуникативных способностей у детей с помощью игровых технологий.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1865782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85E7674-0B6B-4439-9005-63A9333159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5675" y="4572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Широкое использование игр в образовательном процессе с детьми повышает уровень их коммуникации 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67A8D3C8-C0CC-42C9-B3ED-853D671F2A7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75" t="27951" r="16925" b="3800"/>
          <a:stretch/>
        </p:blipFill>
        <p:spPr>
          <a:xfrm>
            <a:off x="107504" y="3573016"/>
            <a:ext cx="4679412" cy="3168352"/>
          </a:xfrm>
          <a:prstGeom prst="rect">
            <a:avLst/>
          </a:prstGeom>
        </p:spPr>
      </p:pic>
      <p:pic>
        <p:nvPicPr>
          <p:cNvPr id="5" name="Объект 4">
            <a:extLst>
              <a:ext uri="{FF2B5EF4-FFF2-40B4-BE49-F238E27FC236}">
                <a16:creationId xmlns:a16="http://schemas.microsoft.com/office/drawing/2014/main" id="{06B3CD61-4BF7-41F5-A8BD-4C1CF0B2070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775" t="5392" r="16254" b="26072"/>
          <a:stretch/>
        </p:blipFill>
        <p:spPr>
          <a:xfrm>
            <a:off x="4211960" y="1844824"/>
            <a:ext cx="4824536" cy="2736304"/>
          </a:xfrm>
        </p:spPr>
      </p:pic>
    </p:spTree>
    <p:extLst>
      <p:ext uri="{BB962C8B-B14F-4D97-AF65-F5344CB8AC3E}">
        <p14:creationId xmlns:p14="http://schemas.microsoft.com/office/powerpoint/2010/main" val="37955718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260648"/>
            <a:ext cx="4248472" cy="5976664"/>
          </a:xfrm>
        </p:spPr>
        <p:txBody>
          <a:bodyPr>
            <a:noAutofit/>
          </a:bodyPr>
          <a:lstStyle/>
          <a:p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Социальное развитие это процесс во время, которого ребенок усваивает ценности, традиции, культуру общества, где ему предстоит жить с другими людьми, учитывая их интересы, правила и нормы поведения. Он принимает возрастные нормы поведения в группе сверстников, учится эффективным способам выхода из трудных ситуаций, исследует границы дозволенного, решает свои эмоциональные проблемы, учится влиять на других, развлекается, познает мир, себя и окружающих.</a:t>
            </a:r>
            <a:br>
              <a:rPr lang="ru-RU" sz="2000" b="1" dirty="0">
                <a:latin typeface="Times New Roman" pitchFamily="18" charset="0"/>
                <a:cs typeface="Times New Roman" pitchFamily="18" charset="0"/>
              </a:rPr>
            </a:b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6" y="692696"/>
            <a:ext cx="4096550" cy="5462067"/>
          </a:xfrm>
        </p:spPr>
      </p:pic>
    </p:spTree>
    <p:extLst>
      <p:ext uri="{BB962C8B-B14F-4D97-AF65-F5344CB8AC3E}">
        <p14:creationId xmlns:p14="http://schemas.microsoft.com/office/powerpoint/2010/main" val="3323671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260648"/>
            <a:ext cx="8856984" cy="6408712"/>
          </a:xfrm>
        </p:spPr>
        <p:txBody>
          <a:bodyPr>
            <a:normAutofit fontScale="25000" lnSpcReduction="20000"/>
          </a:bodyPr>
          <a:lstStyle/>
          <a:p>
            <a:pPr marL="0" indent="0" algn="ctr">
              <a:buNone/>
            </a:pPr>
            <a:r>
              <a:rPr lang="ru-RU" sz="9600" b="1" u="sng" dirty="0">
                <a:latin typeface="Times New Roman" pitchFamily="18" charset="0"/>
                <a:cs typeface="Times New Roman" pitchFamily="18" charset="0"/>
              </a:rPr>
              <a:t>Цель</a:t>
            </a:r>
            <a:r>
              <a:rPr lang="ru-RU" sz="9600" b="1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9600" dirty="0">
                <a:latin typeface="Times New Roman" pitchFamily="18" charset="0"/>
                <a:cs typeface="Times New Roman" pitchFamily="18" charset="0"/>
              </a:rPr>
              <a:t>создание условий, способствующих позитивной социализации дошкольников.</a:t>
            </a:r>
          </a:p>
          <a:p>
            <a:pPr marL="0" indent="0">
              <a:buNone/>
            </a:pPr>
            <a:r>
              <a:rPr lang="ru-RU" sz="9600" b="1" u="sng" dirty="0">
                <a:latin typeface="Times New Roman" pitchFamily="18" charset="0"/>
                <a:cs typeface="Times New Roman" pitchFamily="18" charset="0"/>
              </a:rPr>
              <a:t>Задачи</a:t>
            </a:r>
            <a:r>
              <a:rPr lang="ru-RU" sz="9600" b="1" dirty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marL="0" indent="457200">
              <a:buNone/>
            </a:pPr>
            <a:r>
              <a:rPr lang="ru-RU" sz="9600" dirty="0">
                <a:latin typeface="Times New Roman" pitchFamily="18" charset="0"/>
                <a:cs typeface="Times New Roman" pitchFamily="18" charset="0"/>
              </a:rPr>
              <a:t>1. Создать благоприятную предметно-развивающую среду для социального развития детей;</a:t>
            </a:r>
          </a:p>
          <a:p>
            <a:pPr marL="0" indent="457200">
              <a:buNone/>
            </a:pPr>
            <a:r>
              <a:rPr lang="ru-RU" sz="9600" dirty="0">
                <a:latin typeface="Times New Roman" pitchFamily="18" charset="0"/>
                <a:cs typeface="Times New Roman" pitchFamily="18" charset="0"/>
              </a:rPr>
              <a:t>2. Развивать у дошкольников умение понимать окружающих людей, проявлять к ним доброжелательное отношение, стремиться к общению и взаимодействию;</a:t>
            </a:r>
          </a:p>
          <a:p>
            <a:pPr marL="0" indent="457200">
              <a:buNone/>
            </a:pPr>
            <a:r>
              <a:rPr lang="ru-RU" sz="9600" dirty="0">
                <a:latin typeface="Times New Roman" pitchFamily="18" charset="0"/>
                <a:cs typeface="Times New Roman" pitchFamily="18" charset="0"/>
              </a:rPr>
              <a:t>3. Формировать у детей представление о себе, о своих личностных качествах;</a:t>
            </a:r>
          </a:p>
          <a:p>
            <a:pPr marL="0" indent="457200">
              <a:buNone/>
            </a:pPr>
            <a:r>
              <a:rPr lang="ru-RU" sz="9600" dirty="0">
                <a:latin typeface="Times New Roman" pitchFamily="18" charset="0"/>
                <a:cs typeface="Times New Roman" pitchFamily="18" charset="0"/>
              </a:rPr>
              <a:t>4. Учить детей «прочитывать» эмоции в мимике, жестах, интонации речи, адекватно реагировать, быть отзывчивыми, пожалеть обиженного, сопереживать и т. д;</a:t>
            </a:r>
          </a:p>
          <a:p>
            <a:pPr marL="0" indent="457200">
              <a:buNone/>
            </a:pPr>
            <a:r>
              <a:rPr lang="ru-RU" sz="9600" dirty="0">
                <a:latin typeface="Times New Roman" pitchFamily="18" charset="0"/>
                <a:cs typeface="Times New Roman" pitchFamily="18" charset="0"/>
              </a:rPr>
              <a:t>5. Учить ориентироваться в правилах и нормах культуры поведения и общения;</a:t>
            </a:r>
          </a:p>
          <a:p>
            <a:pPr marL="0" indent="457200">
              <a:buNone/>
            </a:pPr>
            <a:r>
              <a:rPr lang="ru-RU" sz="9600" dirty="0">
                <a:latin typeface="Times New Roman" pitchFamily="18" charset="0"/>
                <a:cs typeface="Times New Roman" pitchFamily="18" charset="0"/>
              </a:rPr>
              <a:t>6. Обогащать речь детей вежливыми речевыми оборотами; помогать в освоении разных форм приветствия, прощания, выражения признательности, обращения с просьбой.</a:t>
            </a:r>
          </a:p>
          <a:p>
            <a:pPr indent="457200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014240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58619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u="sng" dirty="0">
                <a:latin typeface="Times New Roman" pitchFamily="18" charset="0"/>
                <a:cs typeface="Times New Roman" pitchFamily="18" charset="0"/>
              </a:rPr>
              <a:t>Формы реализации данных задач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: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4114800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- фронтальные и подгрупповые занятия;</a:t>
            </a:r>
          </a:p>
          <a:p>
            <a:pPr marL="0" indent="0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- индивидуальная работа;</a:t>
            </a:r>
          </a:p>
          <a:p>
            <a:pPr marL="0" indent="0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- создание предметно-развивающей среды</a:t>
            </a: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0614" y="1257874"/>
            <a:ext cx="3596010" cy="53732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16759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>
            <a:normAutofit/>
          </a:bodyPr>
          <a:lstStyle/>
          <a:p>
            <a:r>
              <a:rPr lang="ru-RU" sz="4000" dirty="0">
                <a:latin typeface="Times New Roman" pitchFamily="18" charset="0"/>
                <a:cs typeface="Times New Roman" pitchFamily="18" charset="0"/>
              </a:rPr>
              <a:t>Список Литературы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052736"/>
            <a:ext cx="8219256" cy="5073427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1. Рыжова Н. А Экологический проект </a:t>
            </a:r>
            <a:r>
              <a:rPr lang="ru-RU" sz="2000" i="1" dirty="0">
                <a:latin typeface="Times New Roman" pitchFamily="18" charset="0"/>
                <a:cs typeface="Times New Roman" pitchFamily="18" charset="0"/>
              </a:rPr>
              <a:t>«Мое дерево»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. – </a:t>
            </a:r>
            <a:r>
              <a:rPr lang="ru-RU" sz="2000" i="1" dirty="0">
                <a:latin typeface="Times New Roman" pitchFamily="18" charset="0"/>
                <a:cs typeface="Times New Roman" pitchFamily="18" charset="0"/>
              </a:rPr>
              <a:t>«Карапуз-дидактика»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 ТЦ </a:t>
            </a:r>
            <a:r>
              <a:rPr lang="ru-RU" sz="2000" i="1" dirty="0">
                <a:latin typeface="Times New Roman" pitchFamily="18" charset="0"/>
                <a:cs typeface="Times New Roman" pitchFamily="18" charset="0"/>
              </a:rPr>
              <a:t>«Сфера»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 20069.</a:t>
            </a:r>
          </a:p>
          <a:p>
            <a:pPr marL="0" indent="0" algn="just">
              <a:buNone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2. Клюева, Н. В., Касаткина, Ю. В. </a:t>
            </a:r>
            <a:r>
              <a:rPr lang="ru-RU" sz="2000" u="sng" dirty="0">
                <a:latin typeface="Times New Roman" pitchFamily="18" charset="0"/>
                <a:cs typeface="Times New Roman" pitchFamily="18" charset="0"/>
              </a:rPr>
              <a:t>Учим детей общению Ярославль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: Академия развития. 2008.</a:t>
            </a:r>
          </a:p>
          <a:p>
            <a:pPr marL="0" indent="0" algn="just">
              <a:buNone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Семенака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С. И. Учимся сочувствовать, сопереживать. - Издательство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Аркти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Москва 2004г.</a:t>
            </a:r>
          </a:p>
          <a:p>
            <a:pPr marL="0" indent="0" algn="just">
              <a:buNone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4.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Семенака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С. И. Социально-психологическая адаптация ребенка в обществе. Издательство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Аркти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Москва 2004г.</a:t>
            </a:r>
          </a:p>
          <a:p>
            <a:pPr marL="0" indent="0" algn="just">
              <a:buNone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5.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Семенака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С. И. Уроки добра. – Издательство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Аркти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Москва 2004г.</a:t>
            </a:r>
          </a:p>
          <a:p>
            <a:pPr marL="0" indent="0" algn="just">
              <a:buNone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6. Николаева С. Н. Юный эколог. – Москва Мозаика – Синтез 2010г.</a:t>
            </a:r>
          </a:p>
          <a:p>
            <a:pPr marL="0" indent="0" algn="just">
              <a:buNone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7. Николаева С. Н., Комарова И. А. Сюжетные игры в экологическом воспитании дошкольников. – Москва 2009г.</a:t>
            </a:r>
          </a:p>
          <a:p>
            <a:pPr marL="0" indent="0" algn="just">
              <a:buNone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8. Шипицына Л. М.,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Защиринская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О. В. Азбука Общения. - С. -Петербург </a:t>
            </a:r>
            <a:r>
              <a:rPr lang="ru-RU" sz="2000" i="1" dirty="0">
                <a:latin typeface="Times New Roman" pitchFamily="18" charset="0"/>
                <a:cs typeface="Times New Roman" pitchFamily="18" charset="0"/>
              </a:rPr>
              <a:t>«Детство-Пресс»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 2004г.</a:t>
            </a:r>
          </a:p>
          <a:p>
            <a:pPr marL="0" indent="0" algn="just">
              <a:buNone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9. Услуги Интернет.</a:t>
            </a:r>
          </a:p>
          <a:p>
            <a:pPr marL="0" indent="0">
              <a:buNone/>
            </a:pP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24620532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0973"/>
            <a:ext cx="8229600" cy="1143000"/>
          </a:xfrm>
        </p:spPr>
        <p:txBody>
          <a:bodyPr>
            <a:normAutofit/>
          </a:bodyPr>
          <a:lstStyle/>
          <a:p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Игровое пространство</a:t>
            </a: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E9DAE4DA-2425-4C6E-B7A5-5302D6FC2F9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239548" y="3006659"/>
            <a:ext cx="3427031" cy="1927705"/>
          </a:xfr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E93984F9-0D24-4A09-B215-268A3604FD9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975639" y="2287923"/>
            <a:ext cx="5092344" cy="2864444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4001EAA3-E714-4A98-B166-CABE87C94DF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965739" y="2574057"/>
            <a:ext cx="4965169" cy="2792908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BD860783-6997-4686-93BC-B738401E61B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811770" y="2354824"/>
            <a:ext cx="5398173" cy="30364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473313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575B9AF-8967-47FF-8099-5FCD5678B1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Театрализованные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EFC5EE55-2768-4299-9A4A-13CA3FC9C57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05" y="980728"/>
            <a:ext cx="6053439" cy="3405059"/>
          </a:xfr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88013506-0558-4F53-A478-4E6A23810BA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9871" y="3627530"/>
            <a:ext cx="5688115" cy="31995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105384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62205D4-2C74-4872-AD0D-7552B17424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Игры, возникающие по инициативе взрослого</a:t>
            </a: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FA56DAAA-1EE4-4FEF-848D-0CFBBC51D51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148" t="6398" r="18618" b="4416"/>
          <a:stretch/>
        </p:blipFill>
        <p:spPr>
          <a:xfrm>
            <a:off x="169169" y="1556792"/>
            <a:ext cx="4402831" cy="3144880"/>
          </a:xfr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51193D55-DA02-4A0A-A470-96EC77FBDAB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39" t="5200" r="12988" b="1000"/>
          <a:stretch/>
        </p:blipFill>
        <p:spPr>
          <a:xfrm>
            <a:off x="4327880" y="3573016"/>
            <a:ext cx="4618855" cy="3157789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BBB75A1A-262B-4350-8FC0-F025E62913F8}"/>
              </a:ext>
            </a:extLst>
          </p:cNvPr>
          <p:cNvSpPr txBox="1"/>
          <p:nvPr/>
        </p:nvSpPr>
        <p:spPr>
          <a:xfrm>
            <a:off x="611560" y="4661719"/>
            <a:ext cx="30243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/>
              <a:t>Дидактические игры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FFB870E-74B0-4D7C-A44E-65996DD0D1F5}"/>
              </a:ext>
            </a:extLst>
          </p:cNvPr>
          <p:cNvSpPr txBox="1"/>
          <p:nvPr/>
        </p:nvSpPr>
        <p:spPr>
          <a:xfrm>
            <a:off x="5652120" y="3054151"/>
            <a:ext cx="254474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/>
              <a:t>Обучающие игры</a:t>
            </a:r>
          </a:p>
        </p:txBody>
      </p:sp>
    </p:spTree>
    <p:extLst>
      <p:ext uri="{BB962C8B-B14F-4D97-AF65-F5344CB8AC3E}">
        <p14:creationId xmlns:p14="http://schemas.microsoft.com/office/powerpoint/2010/main" val="171508681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B193C46-E372-4709-88E7-2D582D5DFB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Подвижные и досуговые игры </a:t>
            </a: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E522CEB4-3F33-4321-8340-6EA57502C8B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6883" b="4869"/>
          <a:stretch/>
        </p:blipFill>
        <p:spPr>
          <a:xfrm>
            <a:off x="3635896" y="1916832"/>
            <a:ext cx="5368677" cy="3456384"/>
          </a:xfr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F6201CB5-C394-4703-B5A9-DBDC62BEB0B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575" t="9652" r="14164" b="2869"/>
          <a:stretch/>
        </p:blipFill>
        <p:spPr>
          <a:xfrm>
            <a:off x="323528" y="1475248"/>
            <a:ext cx="3133783" cy="4752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209894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88</TotalTime>
  <Words>122</Words>
  <Application>Microsoft Office PowerPoint</Application>
  <PresentationFormat>Экран (4:3)</PresentationFormat>
  <Paragraphs>39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6" baseType="lpstr">
      <vt:lpstr>Arial</vt:lpstr>
      <vt:lpstr>Calibri</vt:lpstr>
      <vt:lpstr>Times New Roman</vt:lpstr>
      <vt:lpstr>Тема Office</vt:lpstr>
      <vt:lpstr>МБДОУ Детский сад  «Чудесная страна» </vt:lpstr>
      <vt:lpstr>Социальное развитие это процесс во время, которого ребенок усваивает ценности, традиции, культуру общества, где ему предстоит жить с другими людьми, учитывая их интересы, правила и нормы поведения. Он принимает возрастные нормы поведения в группе сверстников, учится эффективным способам выхода из трудных ситуаций, исследует границы дозволенного, решает свои эмоциональные проблемы, учится влиять на других, развлекается, познает мир, себя и окружающих. </vt:lpstr>
      <vt:lpstr>Презентация PowerPoint</vt:lpstr>
      <vt:lpstr>Формы реализации данных задач: </vt:lpstr>
      <vt:lpstr>Список Литературы</vt:lpstr>
      <vt:lpstr>Игровое пространство</vt:lpstr>
      <vt:lpstr>Театрализованные</vt:lpstr>
      <vt:lpstr>Игры, возникающие по инициативе взрослого</vt:lpstr>
      <vt:lpstr>Подвижные и досуговые игры </vt:lpstr>
      <vt:lpstr>Сюжетно – ролевые игры</vt:lpstr>
      <vt:lpstr>По окончании изучения темы получила следующие результаты</vt:lpstr>
      <vt:lpstr>Широкое использование игр в образовательном процессе с детьми повышает уровень их коммуникации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МБДОУ Детский сад  «Чудесная страна» </dc:title>
  <dc:creator>Пользователь</dc:creator>
  <cp:lastModifiedBy>Wondeful country</cp:lastModifiedBy>
  <cp:revision>8</cp:revision>
  <dcterms:created xsi:type="dcterms:W3CDTF">2022-05-10T10:38:52Z</dcterms:created>
  <dcterms:modified xsi:type="dcterms:W3CDTF">2022-05-24T11:31:50Z</dcterms:modified>
</cp:coreProperties>
</file>